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5600" y="673100"/>
            <a:ext cx="9753600"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169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18300" y="889000"/>
            <a:ext cx="5334000"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image" Target="../media/image16.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 Id="rId3" Type="http://schemas.openxmlformats.org/officeDocument/2006/relationships/image" Target="../media/image12.png"/><Relationship Id="rId4" Type="http://schemas.openxmlformats.org/officeDocument/2006/relationships/image" Target="../media/image1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png"/><Relationship Id="rId3" Type="http://schemas.openxmlformats.org/officeDocument/2006/relationships/image" Target="../media/image2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png"/><Relationship Id="rId3" Type="http://schemas.openxmlformats.org/officeDocument/2006/relationships/image" Target="../media/image1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png"/><Relationship Id="rId3" Type="http://schemas.openxmlformats.org/officeDocument/2006/relationships/image" Target="../media/image1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7.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8.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1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Running R on AWS"/>
          <p:cNvSpPr txBox="1"/>
          <p:nvPr>
            <p:ph type="ctrTitle"/>
          </p:nvPr>
        </p:nvSpPr>
        <p:spPr>
          <a:prstGeom prst="rect">
            <a:avLst/>
          </a:prstGeom>
        </p:spPr>
        <p:txBody>
          <a:bodyPr/>
          <a:lstStyle>
            <a:lvl1pPr>
              <a:defRPr>
                <a:solidFill>
                  <a:schemeClr val="accent4">
                    <a:hueOff val="-1081314"/>
                    <a:satOff val="4338"/>
                    <a:lumOff val="-8931"/>
                  </a:schemeClr>
                </a:solidFill>
              </a:defRPr>
            </a:lvl1pPr>
          </a:lstStyle>
          <a:p>
            <a:pPr/>
            <a:r>
              <a:t>Running R on AWS</a:t>
            </a:r>
          </a:p>
        </p:txBody>
      </p:sp>
      <p:sp>
        <p:nvSpPr>
          <p:cNvPr id="120" name="Body"/>
          <p:cNvSpPr txBox="1"/>
          <p:nvPr>
            <p:ph type="subTitle" sz="quarter" idx="1"/>
          </p:nvPr>
        </p:nvSpPr>
        <p:spPr>
          <a:prstGeom prst="rect">
            <a:avLst/>
          </a:prstGeom>
        </p:spPr>
        <p:txBody>
          <a:bodyPr/>
          <a:lstStyle/>
          <a:p>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Add Tags"/>
          <p:cNvSpPr txBox="1"/>
          <p:nvPr/>
        </p:nvSpPr>
        <p:spPr>
          <a:xfrm>
            <a:off x="419849" y="870178"/>
            <a:ext cx="2081302"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Add Tags</a:t>
            </a:r>
          </a:p>
        </p:txBody>
      </p:sp>
      <p:pic>
        <p:nvPicPr>
          <p:cNvPr id="169" name="Screen Shot 2019-04-13 at 11.02.21 AM.png" descr="Screen Shot 2019-04-13 at 11.02.21 AM.png"/>
          <p:cNvPicPr>
            <a:picLocks noChangeAspect="1"/>
          </p:cNvPicPr>
          <p:nvPr/>
        </p:nvPicPr>
        <p:blipFill>
          <a:blip r:embed="rId2">
            <a:extLst/>
          </a:blip>
          <a:stretch>
            <a:fillRect/>
          </a:stretch>
        </p:blipFill>
        <p:spPr>
          <a:xfrm>
            <a:off x="0" y="2545700"/>
            <a:ext cx="13004800" cy="7481600"/>
          </a:xfrm>
          <a:prstGeom prst="rect">
            <a:avLst/>
          </a:prstGeom>
          <a:ln w="12700">
            <a:miter lim="400000"/>
          </a:ln>
        </p:spPr>
      </p:pic>
      <p:pic>
        <p:nvPicPr>
          <p:cNvPr id="170" name="Rectangle" descr="Rectangle"/>
          <p:cNvPicPr>
            <a:picLocks noChangeAspect="0"/>
          </p:cNvPicPr>
          <p:nvPr/>
        </p:nvPicPr>
        <p:blipFill>
          <a:blip r:embed="rId3">
            <a:extLst/>
          </a:blip>
          <a:stretch>
            <a:fillRect/>
          </a:stretch>
        </p:blipFill>
        <p:spPr>
          <a:xfrm>
            <a:off x="472231" y="4835177"/>
            <a:ext cx="8403383" cy="502087"/>
          </a:xfrm>
          <a:prstGeom prst="rect">
            <a:avLst/>
          </a:prstGeom>
        </p:spPr>
      </p:pic>
      <p:pic>
        <p:nvPicPr>
          <p:cNvPr id="172" name="Rectangle" descr="Rectangle"/>
          <p:cNvPicPr>
            <a:picLocks noChangeAspect="0"/>
          </p:cNvPicPr>
          <p:nvPr/>
        </p:nvPicPr>
        <p:blipFill>
          <a:blip r:embed="rId4">
            <a:extLst/>
          </a:blip>
          <a:stretch>
            <a:fillRect/>
          </a:stretch>
        </p:blipFill>
        <p:spPr>
          <a:xfrm>
            <a:off x="11051331" y="8810277"/>
            <a:ext cx="1612107" cy="502087"/>
          </a:xfrm>
          <a:prstGeom prst="rect">
            <a:avLst/>
          </a:prstGeom>
        </p:spPr>
      </p:pic>
      <p:sp>
        <p:nvSpPr>
          <p:cNvPr id="174" name="A tag consists of a case-sensitive key-value pair. For example, you could define a tag with key = Name and value = Webserver.…"/>
          <p:cNvSpPr txBox="1"/>
          <p:nvPr/>
        </p:nvSpPr>
        <p:spPr>
          <a:xfrm>
            <a:off x="431089" y="1592278"/>
            <a:ext cx="12345823" cy="10088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lnSpc>
                <a:spcPts val="4000"/>
              </a:lnSpc>
              <a:defRPr b="0" sz="2000">
                <a:solidFill>
                  <a:srgbClr val="444444"/>
                </a:solidFill>
              </a:defRPr>
            </a:pPr>
            <a:r>
              <a:t>A tag consists of a case-sensitive key-value pair. For example, you could define a tag with key = Name and value = Webserver.</a:t>
            </a:r>
          </a:p>
          <a:p>
            <a:pPr algn="l" defTabSz="457200">
              <a:lnSpc>
                <a:spcPts val="4000"/>
              </a:lnSpc>
              <a:defRPr b="0" sz="2000">
                <a:solidFill>
                  <a:srgbClr val="444444"/>
                </a:solidFill>
              </a:defRPr>
            </a:pPr>
            <a:r>
              <a:t>A copy of a tag can be applied to volumes, instances or both.</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Configure Security Group"/>
          <p:cNvSpPr txBox="1"/>
          <p:nvPr/>
        </p:nvSpPr>
        <p:spPr>
          <a:xfrm>
            <a:off x="323462" y="1009878"/>
            <a:ext cx="5449076"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Configure Security Group</a:t>
            </a:r>
          </a:p>
        </p:txBody>
      </p:sp>
      <p:pic>
        <p:nvPicPr>
          <p:cNvPr id="177" name="Screen Shot 2019-04-13 at 11.05.32 AM.png" descr="Screen Shot 2019-04-13 at 11.05.32 AM.png"/>
          <p:cNvPicPr>
            <a:picLocks noChangeAspect="1"/>
          </p:cNvPicPr>
          <p:nvPr/>
        </p:nvPicPr>
        <p:blipFill>
          <a:blip r:embed="rId2">
            <a:extLst/>
          </a:blip>
          <a:stretch>
            <a:fillRect/>
          </a:stretch>
        </p:blipFill>
        <p:spPr>
          <a:xfrm>
            <a:off x="0" y="2778963"/>
            <a:ext cx="13004800" cy="7481601"/>
          </a:xfrm>
          <a:prstGeom prst="rect">
            <a:avLst/>
          </a:prstGeom>
          <a:ln w="12700">
            <a:miter lim="400000"/>
          </a:ln>
        </p:spPr>
      </p:pic>
      <p:pic>
        <p:nvPicPr>
          <p:cNvPr id="178" name="Rectangle" descr="Rectangle"/>
          <p:cNvPicPr>
            <a:picLocks noChangeAspect="0"/>
          </p:cNvPicPr>
          <p:nvPr/>
        </p:nvPicPr>
        <p:blipFill>
          <a:blip r:embed="rId3">
            <a:extLst/>
          </a:blip>
          <a:stretch>
            <a:fillRect/>
          </a:stretch>
        </p:blipFill>
        <p:spPr>
          <a:xfrm>
            <a:off x="11508531" y="9051577"/>
            <a:ext cx="1199209" cy="502087"/>
          </a:xfrm>
          <a:prstGeom prst="rect">
            <a:avLst/>
          </a:prstGeom>
        </p:spPr>
      </p:pic>
      <p:pic>
        <p:nvPicPr>
          <p:cNvPr id="180" name="Rectangle" descr="Rectangle"/>
          <p:cNvPicPr>
            <a:picLocks noChangeAspect="0"/>
          </p:cNvPicPr>
          <p:nvPr/>
        </p:nvPicPr>
        <p:blipFill>
          <a:blip r:embed="rId4">
            <a:extLst/>
          </a:blip>
          <a:stretch>
            <a:fillRect/>
          </a:stretch>
        </p:blipFill>
        <p:spPr>
          <a:xfrm>
            <a:off x="370631" y="5647977"/>
            <a:ext cx="12263538" cy="502087"/>
          </a:xfrm>
          <a:prstGeom prst="rect">
            <a:avLst/>
          </a:prstGeom>
        </p:spPr>
      </p:pic>
      <p:sp>
        <p:nvSpPr>
          <p:cNvPr id="182" name="A security group is a set of firewall rules that control the traffic for your instance. On this page, we add rules to allow specific traffic to reach your instance. Port 8787 is required to access rstudio server."/>
          <p:cNvSpPr txBox="1"/>
          <p:nvPr/>
        </p:nvSpPr>
        <p:spPr>
          <a:xfrm>
            <a:off x="329489" y="1889975"/>
            <a:ext cx="12345823" cy="7040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lnSpc>
                <a:spcPts val="4000"/>
              </a:lnSpc>
              <a:defRPr b="0" sz="2000">
                <a:solidFill>
                  <a:srgbClr val="444444"/>
                </a:solidFill>
              </a:defRPr>
            </a:lvl1pPr>
          </a:lstStyle>
          <a:p>
            <a:pPr/>
            <a:r>
              <a:t>A security group is a set of firewall rules that control the traffic for your instance. On this page, we add rules to allow specific traffic to reach your instance. Port 8787 is required to access rstudio server.</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Review and Launch"/>
          <p:cNvSpPr txBox="1"/>
          <p:nvPr/>
        </p:nvSpPr>
        <p:spPr>
          <a:xfrm>
            <a:off x="229724" y="1009878"/>
            <a:ext cx="4239553"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Review and Launch</a:t>
            </a:r>
          </a:p>
        </p:txBody>
      </p:sp>
      <p:pic>
        <p:nvPicPr>
          <p:cNvPr id="185" name="10.png" descr="10.png"/>
          <p:cNvPicPr>
            <a:picLocks noChangeAspect="1"/>
          </p:cNvPicPr>
          <p:nvPr/>
        </p:nvPicPr>
        <p:blipFill>
          <a:blip r:embed="rId2">
            <a:extLst/>
          </a:blip>
          <a:stretch>
            <a:fillRect/>
          </a:stretch>
        </p:blipFill>
        <p:spPr>
          <a:xfrm>
            <a:off x="0" y="2340664"/>
            <a:ext cx="13004800" cy="7481601"/>
          </a:xfrm>
          <a:prstGeom prst="rect">
            <a:avLst/>
          </a:prstGeom>
          <a:ln w="12700">
            <a:miter lim="400000"/>
          </a:ln>
        </p:spPr>
      </p:pic>
      <p:pic>
        <p:nvPicPr>
          <p:cNvPr id="186" name="Rectangle" descr="Rectangle"/>
          <p:cNvPicPr>
            <a:picLocks noChangeAspect="0"/>
          </p:cNvPicPr>
          <p:nvPr/>
        </p:nvPicPr>
        <p:blipFill>
          <a:blip r:embed="rId3">
            <a:extLst/>
          </a:blip>
          <a:stretch>
            <a:fillRect/>
          </a:stretch>
        </p:blipFill>
        <p:spPr>
          <a:xfrm>
            <a:off x="11987262" y="8657877"/>
            <a:ext cx="745878" cy="502087"/>
          </a:xfrm>
          <a:prstGeom prst="rect">
            <a:avLst/>
          </a:prstGeom>
        </p:spPr>
      </p:pic>
      <p:sp>
        <p:nvSpPr>
          <p:cNvPr id="188" name="Please review your instance launch details. You will prompt with key to access the instance. Please use no key for now."/>
          <p:cNvSpPr txBox="1"/>
          <p:nvPr/>
        </p:nvSpPr>
        <p:spPr>
          <a:xfrm>
            <a:off x="329489" y="1699475"/>
            <a:ext cx="12345823" cy="7040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lnSpc>
                <a:spcPts val="4000"/>
              </a:lnSpc>
              <a:defRPr b="0" sz="2000">
                <a:solidFill>
                  <a:srgbClr val="444444"/>
                </a:solidFill>
              </a:defRPr>
            </a:lvl1pPr>
          </a:lstStyle>
          <a:p>
            <a:pPr/>
            <a:r>
              <a:t>Please review your instance launch details. You will prompt with key to access the instance. Please use no key for now.</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Launch Status"/>
          <p:cNvSpPr txBox="1"/>
          <p:nvPr/>
        </p:nvSpPr>
        <p:spPr>
          <a:xfrm>
            <a:off x="231527" y="1009878"/>
            <a:ext cx="3143746"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Launch Status</a:t>
            </a:r>
          </a:p>
        </p:txBody>
      </p:sp>
      <p:pic>
        <p:nvPicPr>
          <p:cNvPr id="191" name="11.png" descr="11.png"/>
          <p:cNvPicPr>
            <a:picLocks noChangeAspect="1"/>
          </p:cNvPicPr>
          <p:nvPr/>
        </p:nvPicPr>
        <p:blipFill>
          <a:blip r:embed="rId2">
            <a:extLst/>
          </a:blip>
          <a:stretch>
            <a:fillRect/>
          </a:stretch>
        </p:blipFill>
        <p:spPr>
          <a:xfrm>
            <a:off x="0" y="1859900"/>
            <a:ext cx="13004800" cy="7481600"/>
          </a:xfrm>
          <a:prstGeom prst="rect">
            <a:avLst/>
          </a:prstGeom>
          <a:ln w="12700">
            <a:miter lim="400000"/>
          </a:ln>
        </p:spPr>
      </p:pic>
      <p:pic>
        <p:nvPicPr>
          <p:cNvPr id="192" name="Rectangle" descr="Rectangle"/>
          <p:cNvPicPr>
            <a:picLocks noChangeAspect="0"/>
          </p:cNvPicPr>
          <p:nvPr/>
        </p:nvPicPr>
        <p:blipFill>
          <a:blip r:embed="rId3">
            <a:extLst/>
          </a:blip>
          <a:stretch>
            <a:fillRect/>
          </a:stretch>
        </p:blipFill>
        <p:spPr>
          <a:xfrm>
            <a:off x="11584731" y="6905277"/>
            <a:ext cx="1199209" cy="502087"/>
          </a:xfrm>
          <a:prstGeom prst="rect">
            <a:avLst/>
          </a:prstGeom>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elect a key pair"/>
          <p:cNvSpPr txBox="1"/>
          <p:nvPr/>
        </p:nvSpPr>
        <p:spPr>
          <a:xfrm>
            <a:off x="272440" y="590778"/>
            <a:ext cx="3595320"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Select a key pair</a:t>
            </a:r>
          </a:p>
        </p:txBody>
      </p:sp>
      <p:pic>
        <p:nvPicPr>
          <p:cNvPr id="196" name="Screen Shot 2019-04-18 at 11.48.16 AM.png" descr="Screen Shot 2019-04-18 at 11.48.16 AM.png"/>
          <p:cNvPicPr>
            <a:picLocks noChangeAspect="1"/>
          </p:cNvPicPr>
          <p:nvPr/>
        </p:nvPicPr>
        <p:blipFill>
          <a:blip r:embed="rId2">
            <a:extLst/>
          </a:blip>
          <a:stretch>
            <a:fillRect/>
          </a:stretch>
        </p:blipFill>
        <p:spPr>
          <a:xfrm>
            <a:off x="-274836" y="1918165"/>
            <a:ext cx="13004801" cy="8287209"/>
          </a:xfrm>
          <a:prstGeom prst="rect">
            <a:avLst/>
          </a:prstGeom>
          <a:ln w="12700">
            <a:miter lim="400000"/>
          </a:ln>
        </p:spPr>
      </p:pic>
      <p:pic>
        <p:nvPicPr>
          <p:cNvPr id="197" name="Rectangle" descr="Rectangle"/>
          <p:cNvPicPr>
            <a:picLocks noChangeAspect="0"/>
          </p:cNvPicPr>
          <p:nvPr/>
        </p:nvPicPr>
        <p:blipFill>
          <a:blip r:embed="rId3">
            <a:extLst/>
          </a:blip>
          <a:stretch>
            <a:fillRect/>
          </a:stretch>
        </p:blipFill>
        <p:spPr>
          <a:xfrm>
            <a:off x="3621831" y="6150520"/>
            <a:ext cx="5211466" cy="647244"/>
          </a:xfrm>
          <a:prstGeom prst="rect">
            <a:avLst/>
          </a:prstGeom>
        </p:spPr>
      </p:pic>
      <p:pic>
        <p:nvPicPr>
          <p:cNvPr id="199" name="Rectangle" descr="Rectangle"/>
          <p:cNvPicPr>
            <a:picLocks noChangeAspect="0"/>
          </p:cNvPicPr>
          <p:nvPr/>
        </p:nvPicPr>
        <p:blipFill>
          <a:blip r:embed="rId4">
            <a:extLst/>
          </a:blip>
          <a:stretch>
            <a:fillRect/>
          </a:stretch>
        </p:blipFill>
        <p:spPr>
          <a:xfrm>
            <a:off x="7596931" y="7044977"/>
            <a:ext cx="1266032" cy="502087"/>
          </a:xfrm>
          <a:prstGeom prst="rect">
            <a:avLst/>
          </a:prstGeom>
        </p:spPr>
      </p:pic>
      <p:sp>
        <p:nvSpPr>
          <p:cNvPr id="201" name="No key pair is needed for this tutorial. Select “Proceed without a key pari” and click on Launch Instances"/>
          <p:cNvSpPr txBox="1"/>
          <p:nvPr/>
        </p:nvSpPr>
        <p:spPr>
          <a:xfrm>
            <a:off x="177089" y="1508975"/>
            <a:ext cx="12345823" cy="3992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lnSpc>
                <a:spcPts val="4000"/>
              </a:lnSpc>
              <a:defRPr b="0" sz="2000">
                <a:solidFill>
                  <a:srgbClr val="444444"/>
                </a:solidFill>
              </a:defRPr>
            </a:lvl1pPr>
          </a:lstStyle>
          <a:p>
            <a:pPr/>
            <a:r>
              <a:t>No key pair is needed for this tutorial. Select “Proceed without a key pari” and click on Launch Instances</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Check the status"/>
          <p:cNvSpPr txBox="1"/>
          <p:nvPr/>
        </p:nvSpPr>
        <p:spPr>
          <a:xfrm>
            <a:off x="389597" y="1009878"/>
            <a:ext cx="3665806"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Check the status</a:t>
            </a:r>
          </a:p>
        </p:txBody>
      </p:sp>
      <p:pic>
        <p:nvPicPr>
          <p:cNvPr id="204" name="13.png" descr="13.png"/>
          <p:cNvPicPr>
            <a:picLocks noChangeAspect="1"/>
          </p:cNvPicPr>
          <p:nvPr/>
        </p:nvPicPr>
        <p:blipFill>
          <a:blip r:embed="rId2">
            <a:extLst/>
          </a:blip>
          <a:stretch>
            <a:fillRect/>
          </a:stretch>
        </p:blipFill>
        <p:spPr>
          <a:xfrm>
            <a:off x="0" y="2155770"/>
            <a:ext cx="13004800" cy="7481601"/>
          </a:xfrm>
          <a:prstGeom prst="rect">
            <a:avLst/>
          </a:prstGeom>
          <a:ln w="12700">
            <a:miter lim="400000"/>
          </a:ln>
        </p:spPr>
      </p:pic>
      <p:sp>
        <p:nvSpPr>
          <p:cNvPr id="205" name="Please copy the ip-address of your server under the IPv4 Public IP."/>
          <p:cNvSpPr txBox="1"/>
          <p:nvPr/>
        </p:nvSpPr>
        <p:spPr>
          <a:xfrm>
            <a:off x="350304" y="1706801"/>
            <a:ext cx="7666483" cy="39928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4000"/>
              </a:lnSpc>
              <a:defRPr b="0" sz="2000">
                <a:solidFill>
                  <a:srgbClr val="444444"/>
                </a:solidFill>
              </a:defRPr>
            </a:lvl1pPr>
          </a:lstStyle>
          <a:p>
            <a:pPr/>
            <a:r>
              <a:t>Please copy the ip-address of your server under the IPv4 Public IP.</a:t>
            </a:r>
          </a:p>
        </p:txBody>
      </p:sp>
      <p:pic>
        <p:nvPicPr>
          <p:cNvPr id="206" name="Rectangle" descr="Rectangle"/>
          <p:cNvPicPr>
            <a:picLocks noChangeAspect="0"/>
          </p:cNvPicPr>
          <p:nvPr/>
        </p:nvPicPr>
        <p:blipFill>
          <a:blip r:embed="rId3">
            <a:extLst/>
          </a:blip>
          <a:stretch>
            <a:fillRect/>
          </a:stretch>
        </p:blipFill>
        <p:spPr>
          <a:xfrm>
            <a:off x="8600231" y="3781077"/>
            <a:ext cx="1199209" cy="502087"/>
          </a:xfrm>
          <a:prstGeom prst="rect">
            <a:avLst/>
          </a:prstGeom>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Login"/>
          <p:cNvSpPr txBox="1"/>
          <p:nvPr/>
        </p:nvSpPr>
        <p:spPr>
          <a:xfrm>
            <a:off x="502704" y="768578"/>
            <a:ext cx="1280592"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Login</a:t>
            </a:r>
          </a:p>
        </p:txBody>
      </p:sp>
      <p:pic>
        <p:nvPicPr>
          <p:cNvPr id="210" name="15.png" descr="15.png"/>
          <p:cNvPicPr>
            <a:picLocks noChangeAspect="1"/>
          </p:cNvPicPr>
          <p:nvPr/>
        </p:nvPicPr>
        <p:blipFill>
          <a:blip r:embed="rId2">
            <a:extLst/>
          </a:blip>
          <a:stretch>
            <a:fillRect/>
          </a:stretch>
        </p:blipFill>
        <p:spPr>
          <a:xfrm>
            <a:off x="0" y="2292642"/>
            <a:ext cx="13004800" cy="7481601"/>
          </a:xfrm>
          <a:prstGeom prst="rect">
            <a:avLst/>
          </a:prstGeom>
          <a:ln w="12700">
            <a:miter lim="400000"/>
          </a:ln>
        </p:spPr>
      </p:pic>
      <p:sp>
        <p:nvSpPr>
          <p:cNvPr id="211" name="Now open your browser and navigate to http://&lt;server-ip&gt;:8787"/>
          <p:cNvSpPr txBox="1"/>
          <p:nvPr/>
        </p:nvSpPr>
        <p:spPr>
          <a:xfrm>
            <a:off x="426504" y="1654587"/>
            <a:ext cx="7423913" cy="39928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4000"/>
              </a:lnSpc>
              <a:defRPr b="0" sz="2000">
                <a:solidFill>
                  <a:srgbClr val="444444"/>
                </a:solidFill>
              </a:defRPr>
            </a:lvl1pPr>
          </a:lstStyle>
          <a:p>
            <a:pPr/>
            <a:r>
              <a:t>Now open your browser and navigate to http://&lt;server-ip&gt;:8787 </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RStudio"/>
          <p:cNvSpPr txBox="1"/>
          <p:nvPr/>
        </p:nvSpPr>
        <p:spPr>
          <a:xfrm>
            <a:off x="381374" y="1009878"/>
            <a:ext cx="1802652"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RStudio</a:t>
            </a:r>
          </a:p>
        </p:txBody>
      </p:sp>
      <p:pic>
        <p:nvPicPr>
          <p:cNvPr id="214" name="16.png" descr="16.png"/>
          <p:cNvPicPr>
            <a:picLocks noChangeAspect="1"/>
          </p:cNvPicPr>
          <p:nvPr/>
        </p:nvPicPr>
        <p:blipFill>
          <a:blip r:embed="rId2">
            <a:extLst/>
          </a:blip>
          <a:stretch>
            <a:fillRect/>
          </a:stretch>
        </p:blipFill>
        <p:spPr>
          <a:xfrm>
            <a:off x="0" y="2355100"/>
            <a:ext cx="13004800" cy="7481601"/>
          </a:xfrm>
          <a:prstGeom prst="rect">
            <a:avLst/>
          </a:prstGeom>
          <a:ln w="12700">
            <a:miter lim="400000"/>
          </a:ln>
        </p:spPr>
      </p:pic>
      <p:sp>
        <p:nvSpPr>
          <p:cNvPr id="215" name="Enter the username and password which was used in user data to login to rstudio server."/>
          <p:cNvSpPr txBox="1"/>
          <p:nvPr/>
        </p:nvSpPr>
        <p:spPr>
          <a:xfrm>
            <a:off x="388404" y="1806467"/>
            <a:ext cx="10186417" cy="39928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4000"/>
              </a:lnSpc>
              <a:defRPr b="0" sz="2000">
                <a:solidFill>
                  <a:srgbClr val="444444"/>
                </a:solidFill>
              </a:defRPr>
            </a:lvl1pPr>
          </a:lstStyle>
          <a:p>
            <a:pPr/>
            <a:r>
              <a:t>Enter the username and password which was used in user data to login to rstudio server.</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RStudio"/>
          <p:cNvSpPr txBox="1"/>
          <p:nvPr/>
        </p:nvSpPr>
        <p:spPr>
          <a:xfrm>
            <a:off x="381374" y="1009878"/>
            <a:ext cx="1802652"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RStudio</a:t>
            </a:r>
          </a:p>
        </p:txBody>
      </p:sp>
      <p:sp>
        <p:nvSpPr>
          <p:cNvPr id="218" name="Install RCurl, download a csv file and run some code."/>
          <p:cNvSpPr txBox="1"/>
          <p:nvPr/>
        </p:nvSpPr>
        <p:spPr>
          <a:xfrm>
            <a:off x="388404" y="1806467"/>
            <a:ext cx="6154675" cy="39928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4000"/>
              </a:lnSpc>
              <a:defRPr b="0" sz="2000">
                <a:solidFill>
                  <a:srgbClr val="444444"/>
                </a:solidFill>
              </a:defRPr>
            </a:lvl1pPr>
          </a:lstStyle>
          <a:p>
            <a:pPr/>
            <a:r>
              <a:t>Install RCurl, download a csv file and run some code.</a:t>
            </a:r>
          </a:p>
        </p:txBody>
      </p:sp>
      <p:pic>
        <p:nvPicPr>
          <p:cNvPr id="219" name="Screen Shot 2019-04-18 at 12.19.47 PM.png" descr="Screen Shot 2019-04-18 at 12.19.47 PM.png"/>
          <p:cNvPicPr>
            <a:picLocks noChangeAspect="1"/>
          </p:cNvPicPr>
          <p:nvPr/>
        </p:nvPicPr>
        <p:blipFill>
          <a:blip r:embed="rId2">
            <a:extLst/>
          </a:blip>
          <a:stretch>
            <a:fillRect/>
          </a:stretch>
        </p:blipFill>
        <p:spPr>
          <a:xfrm>
            <a:off x="-110828" y="2022940"/>
            <a:ext cx="13004801" cy="8287209"/>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Launch EC2"/>
          <p:cNvSpPr txBox="1"/>
          <p:nvPr/>
        </p:nvSpPr>
        <p:spPr>
          <a:xfrm>
            <a:off x="182848" y="1009878"/>
            <a:ext cx="2682304"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Launch EC2</a:t>
            </a:r>
          </a:p>
        </p:txBody>
      </p:sp>
      <p:pic>
        <p:nvPicPr>
          <p:cNvPr id="123" name="Screen Shot 2019-04-13 at 10.40.49 AM.png" descr="Screen Shot 2019-04-13 at 10.40.49 AM.png"/>
          <p:cNvPicPr>
            <a:picLocks noChangeAspect="1"/>
          </p:cNvPicPr>
          <p:nvPr/>
        </p:nvPicPr>
        <p:blipFill>
          <a:blip r:embed="rId2">
            <a:extLst/>
          </a:blip>
          <a:stretch>
            <a:fillRect/>
          </a:stretch>
        </p:blipFill>
        <p:spPr>
          <a:xfrm>
            <a:off x="0" y="2060721"/>
            <a:ext cx="13004800" cy="7359358"/>
          </a:xfrm>
          <a:prstGeom prst="rect">
            <a:avLst/>
          </a:prstGeom>
          <a:ln w="12700">
            <a:miter lim="400000"/>
          </a:ln>
        </p:spPr>
      </p:pic>
      <p:sp>
        <p:nvSpPr>
          <p:cNvPr id="124" name="Navigate to EC2."/>
          <p:cNvSpPr txBox="1"/>
          <p:nvPr/>
        </p:nvSpPr>
        <p:spPr>
          <a:xfrm>
            <a:off x="228599" y="1671621"/>
            <a:ext cx="1841603" cy="37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spcBef>
                <a:spcPts val="3200"/>
              </a:spcBef>
              <a:defRPr b="0" sz="1800"/>
            </a:lvl1pPr>
          </a:lstStyle>
          <a:p>
            <a:pPr/>
            <a:r>
              <a:t>Navigate to EC2.</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Launch EC2"/>
          <p:cNvSpPr txBox="1"/>
          <p:nvPr/>
        </p:nvSpPr>
        <p:spPr>
          <a:xfrm>
            <a:off x="297148" y="882878"/>
            <a:ext cx="2682304"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Launch EC2</a:t>
            </a:r>
          </a:p>
        </p:txBody>
      </p:sp>
      <p:pic>
        <p:nvPicPr>
          <p:cNvPr id="127" name="Screen Shot 2019-04-13 at 10.40.58 AM.png" descr="Screen Shot 2019-04-13 at 10.40.58 AM.png"/>
          <p:cNvPicPr>
            <a:picLocks noChangeAspect="1"/>
          </p:cNvPicPr>
          <p:nvPr/>
        </p:nvPicPr>
        <p:blipFill>
          <a:blip r:embed="rId2">
            <a:extLst/>
          </a:blip>
          <a:stretch>
            <a:fillRect/>
          </a:stretch>
        </p:blipFill>
        <p:spPr>
          <a:xfrm>
            <a:off x="0" y="2104920"/>
            <a:ext cx="13004800" cy="7481601"/>
          </a:xfrm>
          <a:prstGeom prst="rect">
            <a:avLst/>
          </a:prstGeom>
          <a:ln w="12700">
            <a:miter lim="400000"/>
          </a:ln>
        </p:spPr>
      </p:pic>
      <p:sp>
        <p:nvSpPr>
          <p:cNvPr id="128" name="You can see running instances or launch a new instance here. Please click on Lunch Instance."/>
          <p:cNvSpPr txBox="1"/>
          <p:nvPr/>
        </p:nvSpPr>
        <p:spPr>
          <a:xfrm>
            <a:off x="330199" y="1630221"/>
            <a:ext cx="9751620" cy="374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spcBef>
                <a:spcPts val="3200"/>
              </a:spcBef>
              <a:defRPr b="0" sz="1800"/>
            </a:lvl1pPr>
          </a:lstStyle>
          <a:p>
            <a:pPr/>
            <a:r>
              <a:t>You can see running instances or launch a new instance here. Please click on Lunch Instance. </a:t>
            </a:r>
          </a:p>
        </p:txBody>
      </p:sp>
      <p:pic>
        <p:nvPicPr>
          <p:cNvPr id="129" name="Rectangle" descr="Rectangle"/>
          <p:cNvPicPr>
            <a:picLocks noChangeAspect="0"/>
          </p:cNvPicPr>
          <p:nvPr/>
        </p:nvPicPr>
        <p:blipFill>
          <a:blip r:embed="rId3">
            <a:extLst/>
          </a:blip>
          <a:stretch>
            <a:fillRect/>
          </a:stretch>
        </p:blipFill>
        <p:spPr>
          <a:xfrm>
            <a:off x="1549400" y="5353496"/>
            <a:ext cx="2056508" cy="466368"/>
          </a:xfrm>
          <a:prstGeom prst="rect">
            <a:avLst/>
          </a:prstGeom>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Choose an Amazon AMI"/>
          <p:cNvSpPr txBox="1"/>
          <p:nvPr/>
        </p:nvSpPr>
        <p:spPr>
          <a:xfrm>
            <a:off x="424230" y="1009878"/>
            <a:ext cx="5196740"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Choose an Amazon AMI</a:t>
            </a:r>
          </a:p>
        </p:txBody>
      </p:sp>
      <p:pic>
        <p:nvPicPr>
          <p:cNvPr id="133" name="Screen Shot 2019-04-13 at 10.41.09 AM.png" descr="Screen Shot 2019-04-13 at 10.41.09 AM.png"/>
          <p:cNvPicPr>
            <a:picLocks noChangeAspect="1"/>
          </p:cNvPicPr>
          <p:nvPr/>
        </p:nvPicPr>
        <p:blipFill>
          <a:blip r:embed="rId2">
            <a:extLst/>
          </a:blip>
          <a:stretch>
            <a:fillRect/>
          </a:stretch>
        </p:blipFill>
        <p:spPr>
          <a:xfrm>
            <a:off x="0" y="2397219"/>
            <a:ext cx="13004800" cy="7481601"/>
          </a:xfrm>
          <a:prstGeom prst="rect">
            <a:avLst/>
          </a:prstGeom>
          <a:ln w="12700">
            <a:miter lim="400000"/>
          </a:ln>
        </p:spPr>
      </p:pic>
      <p:pic>
        <p:nvPicPr>
          <p:cNvPr id="134" name="Rectangle" descr="Rectangle"/>
          <p:cNvPicPr>
            <a:picLocks noChangeAspect="0"/>
          </p:cNvPicPr>
          <p:nvPr/>
        </p:nvPicPr>
        <p:blipFill>
          <a:blip r:embed="rId3">
            <a:extLst/>
          </a:blip>
          <a:stretch>
            <a:fillRect/>
          </a:stretch>
        </p:blipFill>
        <p:spPr>
          <a:xfrm>
            <a:off x="11120040" y="4643616"/>
            <a:ext cx="1693368" cy="466368"/>
          </a:xfrm>
          <a:prstGeom prst="rect">
            <a:avLst/>
          </a:prstGeom>
        </p:spPr>
      </p:pic>
      <p:sp>
        <p:nvSpPr>
          <p:cNvPr id="136" name="An AMI is a template that contains the software configuration (operating system, application server, and applications) required to launch your instance. You can select an AMI provided by AWS, our user community, or the AWS Marketplace; or you can select one of your own AMIs."/>
          <p:cNvSpPr txBox="1"/>
          <p:nvPr/>
        </p:nvSpPr>
        <p:spPr>
          <a:xfrm>
            <a:off x="454233" y="1598570"/>
            <a:ext cx="12096333" cy="933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3200"/>
              </a:spcBef>
              <a:defRPr b="0" sz="1800"/>
            </a:lvl1pPr>
          </a:lstStyle>
          <a:p>
            <a:pPr/>
            <a:r>
              <a:t>An AMI is a template that contains the software configuration (operating system, application server, and applications) required to launch your instance. You can select an AMI provided by AWS, our user community, or the AWS Marketplace; or you can select one of your own AMIs.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Choose an Instance Type"/>
          <p:cNvSpPr txBox="1"/>
          <p:nvPr/>
        </p:nvSpPr>
        <p:spPr>
          <a:xfrm>
            <a:off x="340614" y="1009878"/>
            <a:ext cx="5414773"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Choose an Instance Type</a:t>
            </a:r>
          </a:p>
        </p:txBody>
      </p:sp>
      <p:sp>
        <p:nvSpPr>
          <p:cNvPr id="139" name="Amazon EC2 provides a wide selection of instance types optimized to fit different use cases. Instances are virtual servers that can run applications. They have varying combinations of CPU, memory, storage, and networking capacity, and give you the flexibility to choose the appropriate mix of resources for your applications."/>
          <p:cNvSpPr txBox="1"/>
          <p:nvPr/>
        </p:nvSpPr>
        <p:spPr>
          <a:xfrm>
            <a:off x="382835" y="1563569"/>
            <a:ext cx="12139719" cy="76954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lnSpc>
                <a:spcPts val="3500"/>
              </a:lnSpc>
              <a:defRPr sz="1400">
                <a:solidFill>
                  <a:srgbClr val="444444"/>
                </a:solidFill>
              </a:defRPr>
            </a:pPr>
            <a:r>
              <a:t>Amazon EC2 provides a wide selection of instance types optimized to fit different use cases. Instances are virtual servers that can run applications. They have varying combinations of CPU, memory, storage, and networking capacity, and give </a:t>
            </a:r>
            <a:r>
              <a:rPr sz="1600"/>
              <a:t>you</a:t>
            </a:r>
            <a:r>
              <a:t> the flexibility to choose the appropriate mix of resources for your applications. </a:t>
            </a:r>
          </a:p>
        </p:txBody>
      </p:sp>
      <p:pic>
        <p:nvPicPr>
          <p:cNvPr id="140" name="Screen Shot 2019-04-18 at 11.24.24 AM.png" descr="Screen Shot 2019-04-18 at 11.24.24 AM.png"/>
          <p:cNvPicPr>
            <a:picLocks noChangeAspect="1"/>
          </p:cNvPicPr>
          <p:nvPr/>
        </p:nvPicPr>
        <p:blipFill>
          <a:blip r:embed="rId2">
            <a:extLst/>
          </a:blip>
          <a:stretch>
            <a:fillRect/>
          </a:stretch>
        </p:blipFill>
        <p:spPr>
          <a:xfrm>
            <a:off x="0" y="2120756"/>
            <a:ext cx="13004800" cy="8225622"/>
          </a:xfrm>
          <a:prstGeom prst="rect">
            <a:avLst/>
          </a:prstGeom>
          <a:ln w="12700">
            <a:miter lim="400000"/>
          </a:ln>
        </p:spPr>
      </p:pic>
      <p:pic>
        <p:nvPicPr>
          <p:cNvPr id="141" name="Rectangle" descr="Rectangle"/>
          <p:cNvPicPr>
            <a:picLocks noChangeAspect="0"/>
          </p:cNvPicPr>
          <p:nvPr/>
        </p:nvPicPr>
        <p:blipFill>
          <a:blip r:embed="rId3">
            <a:extLst/>
          </a:blip>
          <a:stretch>
            <a:fillRect/>
          </a:stretch>
        </p:blipFill>
        <p:spPr>
          <a:xfrm>
            <a:off x="381000" y="5886083"/>
            <a:ext cx="11861800" cy="466368"/>
          </a:xfrm>
          <a:prstGeom prst="rect">
            <a:avLst/>
          </a:prstGeom>
        </p:spPr>
      </p:pic>
      <p:pic>
        <p:nvPicPr>
          <p:cNvPr id="143" name="Rectangle" descr="Rectangle"/>
          <p:cNvPicPr>
            <a:picLocks noChangeAspect="0"/>
          </p:cNvPicPr>
          <p:nvPr/>
        </p:nvPicPr>
        <p:blipFill>
          <a:blip r:embed="rId4">
            <a:extLst/>
          </a:blip>
          <a:stretch>
            <a:fillRect/>
          </a:stretch>
        </p:blipFill>
        <p:spPr>
          <a:xfrm>
            <a:off x="10271596" y="8866237"/>
            <a:ext cx="2187328" cy="502086"/>
          </a:xfrm>
          <a:prstGeom prst="rect">
            <a:avLst/>
          </a:prstGeom>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Configure Instance"/>
          <p:cNvSpPr txBox="1"/>
          <p:nvPr/>
        </p:nvSpPr>
        <p:spPr>
          <a:xfrm>
            <a:off x="312426" y="755878"/>
            <a:ext cx="4074148"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Configure Instance</a:t>
            </a:r>
          </a:p>
        </p:txBody>
      </p:sp>
      <p:pic>
        <p:nvPicPr>
          <p:cNvPr id="147" name="Screen Shot 2019-04-13 at 10.41.54 AM.png" descr="Screen Shot 2019-04-13 at 10.41.54 AM.png"/>
          <p:cNvPicPr>
            <a:picLocks noChangeAspect="1"/>
          </p:cNvPicPr>
          <p:nvPr/>
        </p:nvPicPr>
        <p:blipFill>
          <a:blip r:embed="rId2">
            <a:extLst/>
          </a:blip>
          <a:stretch>
            <a:fillRect/>
          </a:stretch>
        </p:blipFill>
        <p:spPr>
          <a:xfrm>
            <a:off x="0" y="2060721"/>
            <a:ext cx="13004800" cy="7359358"/>
          </a:xfrm>
          <a:prstGeom prst="rect">
            <a:avLst/>
          </a:prstGeom>
          <a:ln w="12700">
            <a:miter lim="400000"/>
          </a:ln>
        </p:spPr>
      </p:pic>
      <p:sp>
        <p:nvSpPr>
          <p:cNvPr id="148" name="Configure the instance to suit your requirements. You can launch multiple instances from the same AMI, request Spot instances to take advantage of the lower pricing, assign an access management role to the instance, and more."/>
          <p:cNvSpPr txBox="1"/>
          <p:nvPr/>
        </p:nvSpPr>
        <p:spPr>
          <a:xfrm>
            <a:off x="352633" y="1395370"/>
            <a:ext cx="12096333" cy="654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3200"/>
              </a:spcBef>
              <a:defRPr b="0" sz="1800"/>
            </a:lvl1pPr>
          </a:lstStyle>
          <a:p>
            <a:pPr/>
            <a:r>
              <a:t>Configure the instance to suit your requirements. You can launch multiple instances from the same AMI, request Spot instances to take advantage of the lower pricing, assign an access management role to the instance, and more.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User Data"/>
          <p:cNvSpPr txBox="1"/>
          <p:nvPr/>
        </p:nvSpPr>
        <p:spPr>
          <a:xfrm>
            <a:off x="532568" y="882878"/>
            <a:ext cx="2211464"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User Data</a:t>
            </a:r>
          </a:p>
        </p:txBody>
      </p:sp>
      <p:pic>
        <p:nvPicPr>
          <p:cNvPr id="151" name="Screen Shot 2019-04-13 at 11.00.47 AM.png" descr="Screen Shot 2019-04-13 at 11.00.47 AM.png"/>
          <p:cNvPicPr>
            <a:picLocks noChangeAspect="1"/>
          </p:cNvPicPr>
          <p:nvPr/>
        </p:nvPicPr>
        <p:blipFill>
          <a:blip r:embed="rId2">
            <a:extLst/>
          </a:blip>
          <a:stretch>
            <a:fillRect/>
          </a:stretch>
        </p:blipFill>
        <p:spPr>
          <a:xfrm>
            <a:off x="139700" y="2060721"/>
            <a:ext cx="13004800" cy="7359358"/>
          </a:xfrm>
          <a:prstGeom prst="rect">
            <a:avLst/>
          </a:prstGeom>
          <a:ln w="12700">
            <a:miter lim="400000"/>
          </a:ln>
        </p:spPr>
      </p:pic>
      <p:pic>
        <p:nvPicPr>
          <p:cNvPr id="152" name="Rectangle" descr="Rectangle"/>
          <p:cNvPicPr>
            <a:picLocks noChangeAspect="0"/>
          </p:cNvPicPr>
          <p:nvPr/>
        </p:nvPicPr>
        <p:blipFill>
          <a:blip r:embed="rId3">
            <a:extLst/>
          </a:blip>
          <a:stretch>
            <a:fillRect/>
          </a:stretch>
        </p:blipFill>
        <p:spPr>
          <a:xfrm>
            <a:off x="2476500" y="7715696"/>
            <a:ext cx="3554859" cy="843598"/>
          </a:xfrm>
          <a:prstGeom prst="rect">
            <a:avLst/>
          </a:prstGeom>
        </p:spPr>
      </p:pic>
      <p:pic>
        <p:nvPicPr>
          <p:cNvPr id="154" name="Rectangle" descr="Rectangle"/>
          <p:cNvPicPr>
            <a:picLocks noChangeAspect="0"/>
          </p:cNvPicPr>
          <p:nvPr/>
        </p:nvPicPr>
        <p:blipFill>
          <a:blip r:embed="rId4">
            <a:extLst/>
          </a:blip>
          <a:stretch>
            <a:fillRect/>
          </a:stretch>
        </p:blipFill>
        <p:spPr>
          <a:xfrm>
            <a:off x="11813331" y="8467377"/>
            <a:ext cx="1199209" cy="502087"/>
          </a:xfrm>
          <a:prstGeom prst="rect">
            <a:avLst/>
          </a:prstGeom>
        </p:spPr>
      </p:pic>
      <p:sp>
        <p:nvSpPr>
          <p:cNvPr id="156" name="User data runs after the instance is created. We use it to install R, RStudio Server and a new user to login in RStudio Server."/>
          <p:cNvSpPr txBox="1"/>
          <p:nvPr/>
        </p:nvSpPr>
        <p:spPr>
          <a:xfrm>
            <a:off x="469189" y="1443377"/>
            <a:ext cx="12345823" cy="7040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0" sz="2000"/>
            </a:lvl1pPr>
          </a:lstStyle>
          <a:p>
            <a:pPr/>
            <a:r>
              <a:t>User data runs after the instance is created. We use it to install R, RStudio Server and a new user to login in RStudio Server.</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User_data"/>
          <p:cNvSpPr txBox="1"/>
          <p:nvPr/>
        </p:nvSpPr>
        <p:spPr>
          <a:xfrm>
            <a:off x="176288" y="920978"/>
            <a:ext cx="2263624"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User_data</a:t>
            </a:r>
          </a:p>
        </p:txBody>
      </p:sp>
      <p:sp>
        <p:nvSpPr>
          <p:cNvPr id="159" name="#!/bin/bash…"/>
          <p:cNvSpPr txBox="1"/>
          <p:nvPr/>
        </p:nvSpPr>
        <p:spPr>
          <a:xfrm>
            <a:off x="489535" y="2657615"/>
            <a:ext cx="12262823" cy="59369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1800"/>
            </a:pPr>
            <a:r>
              <a:t>#!/bin/bash</a:t>
            </a:r>
          </a:p>
          <a:p>
            <a:pPr algn="l">
              <a:defRPr sz="1800"/>
            </a:pPr>
            <a:r>
              <a:t>#install R</a:t>
            </a:r>
          </a:p>
          <a:p>
            <a:pPr algn="l">
              <a:defRPr sz="1800"/>
            </a:pPr>
            <a:r>
              <a:t>sudo yum update -y</a:t>
            </a:r>
          </a:p>
          <a:p>
            <a:pPr algn="l">
              <a:defRPr sz="1800"/>
            </a:pPr>
            <a:r>
              <a:t>sudo amazon-linux-extras install -y R3.4</a:t>
            </a:r>
          </a:p>
          <a:p>
            <a:pPr algn="l">
              <a:defRPr sz="1800"/>
            </a:pPr>
          </a:p>
          <a:p>
            <a:pPr algn="l">
              <a:defRPr sz="1800"/>
            </a:pPr>
            <a:r>
              <a:t># Download RStudio Server</a:t>
            </a:r>
          </a:p>
          <a:p>
            <a:pPr algn="l">
              <a:defRPr sz="1800"/>
            </a:pPr>
            <a:r>
              <a:t>wget https://download2.rstudio.org/server/centos6/x86_64/rstudio-server-rhel-1.2.1335-x86_64.rpm</a:t>
            </a:r>
          </a:p>
          <a:p>
            <a:pPr algn="l">
              <a:defRPr sz="1800"/>
            </a:pPr>
            <a:r>
              <a:t># Install RStudio Server</a:t>
            </a:r>
          </a:p>
          <a:p>
            <a:pPr algn="l">
              <a:defRPr sz="1800"/>
            </a:pPr>
            <a:r>
              <a:t>sudo yum install -y rstudio-server-rhel-1.2.1335-x86_64.rpm</a:t>
            </a:r>
          </a:p>
          <a:p>
            <a:pPr algn="l">
              <a:defRPr sz="1800"/>
            </a:pPr>
            <a:r>
              <a:t>rm rstudio-server-rhel-1.2.1335-x86_64.rpm</a:t>
            </a:r>
          </a:p>
          <a:p>
            <a:pPr algn="l">
              <a:defRPr sz="1800"/>
            </a:pPr>
          </a:p>
          <a:p>
            <a:pPr algn="l">
              <a:defRPr sz="1800"/>
            </a:pPr>
            <a:r>
              <a:t># needed for RCurl</a:t>
            </a:r>
          </a:p>
          <a:p>
            <a:pPr algn="l">
              <a:defRPr sz="1800"/>
            </a:pPr>
            <a:r>
              <a:t>sudo yum install -y libcurl-devel.x86_64</a:t>
            </a:r>
          </a:p>
          <a:p>
            <a:pPr algn="l">
              <a:defRPr sz="1800"/>
            </a:pPr>
          </a:p>
          <a:p>
            <a:pPr algn="l">
              <a:defRPr sz="1800"/>
            </a:pPr>
            <a:r>
              <a:t># add user(s)</a:t>
            </a:r>
          </a:p>
          <a:p>
            <a:pPr algn="l">
              <a:defRPr sz="1800"/>
            </a:pPr>
            <a:r>
              <a:t>useradd </a:t>
            </a:r>
            <a:r>
              <a:rPr>
                <a:solidFill>
                  <a:srgbClr val="FF2600"/>
                </a:solidFill>
              </a:rPr>
              <a:t>shiny-user</a:t>
            </a:r>
          </a:p>
          <a:p>
            <a:pPr algn="l">
              <a:defRPr sz="1800"/>
            </a:pPr>
            <a:r>
              <a:t>echo shiny-user:</a:t>
            </a:r>
            <a:r>
              <a:rPr>
                <a:solidFill>
                  <a:srgbClr val="FF2600"/>
                </a:solidFill>
              </a:rPr>
              <a:t>shinypass</a:t>
            </a:r>
            <a:r>
              <a:t> | sudo chpasswd</a:t>
            </a:r>
          </a:p>
          <a:p>
            <a:pPr algn="l">
              <a:defRPr sz="1800"/>
            </a:pPr>
          </a:p>
          <a:p>
            <a:pPr algn="l">
              <a:defRPr sz="1800"/>
            </a:pPr>
            <a:r>
              <a:t># Start RStudio Server</a:t>
            </a:r>
          </a:p>
          <a:p>
            <a:pPr algn="l">
              <a:defRPr sz="1800"/>
            </a:pPr>
            <a:r>
              <a:t>sudo /usr/sbin/rstudio-server start</a:t>
            </a:r>
          </a:p>
        </p:txBody>
      </p:sp>
      <p:sp>
        <p:nvSpPr>
          <p:cNvPr id="160" name="shiny-user and shinypass are the username and password to login to RStudio Server.…"/>
          <p:cNvSpPr txBox="1"/>
          <p:nvPr/>
        </p:nvSpPr>
        <p:spPr>
          <a:xfrm>
            <a:off x="137363" y="1541120"/>
            <a:ext cx="12527281" cy="8293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a:solidFill>
                  <a:srgbClr val="FF2600"/>
                </a:solidFill>
              </a:defRPr>
            </a:pPr>
            <a:r>
              <a:t>shiny-user and shinypass are the username and password to login to RStudio Server.</a:t>
            </a:r>
          </a:p>
          <a:p>
            <a:pPr algn="l">
              <a:defRPr>
                <a:solidFill>
                  <a:srgbClr val="FF2600"/>
                </a:solidFill>
              </a:defRPr>
            </a:pPr>
            <a:r>
              <a:t>You can change it with any other name or pass your like! </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Add Storage"/>
          <p:cNvSpPr txBox="1"/>
          <p:nvPr/>
        </p:nvSpPr>
        <p:spPr>
          <a:xfrm>
            <a:off x="258381" y="882878"/>
            <a:ext cx="2759838"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700">
                <a:solidFill>
                  <a:schemeClr val="accent4">
                    <a:hueOff val="-1081314"/>
                    <a:satOff val="4338"/>
                    <a:lumOff val="-8931"/>
                  </a:schemeClr>
                </a:solidFill>
              </a:defRPr>
            </a:lvl1pPr>
          </a:lstStyle>
          <a:p>
            <a:pPr/>
            <a:r>
              <a:t>Add Storage</a:t>
            </a:r>
          </a:p>
        </p:txBody>
      </p:sp>
      <p:pic>
        <p:nvPicPr>
          <p:cNvPr id="163" name="Screen Shot 2019-04-13 at 11.01.44 AM.png" descr="Screen Shot 2019-04-13 at 11.01.44 AM.png"/>
          <p:cNvPicPr>
            <a:picLocks noChangeAspect="1"/>
          </p:cNvPicPr>
          <p:nvPr/>
        </p:nvPicPr>
        <p:blipFill>
          <a:blip r:embed="rId2">
            <a:extLst/>
          </a:blip>
          <a:stretch>
            <a:fillRect/>
          </a:stretch>
        </p:blipFill>
        <p:spPr>
          <a:xfrm>
            <a:off x="-91629" y="2498223"/>
            <a:ext cx="13004801" cy="7481601"/>
          </a:xfrm>
          <a:prstGeom prst="rect">
            <a:avLst/>
          </a:prstGeom>
          <a:ln w="12700">
            <a:miter lim="400000"/>
          </a:ln>
        </p:spPr>
      </p:pic>
      <p:pic>
        <p:nvPicPr>
          <p:cNvPr id="164" name="Rectangle" descr="Rectangle"/>
          <p:cNvPicPr>
            <a:picLocks noChangeAspect="0"/>
          </p:cNvPicPr>
          <p:nvPr/>
        </p:nvPicPr>
        <p:blipFill>
          <a:blip r:embed="rId3">
            <a:extLst/>
          </a:blip>
          <a:stretch>
            <a:fillRect/>
          </a:stretch>
        </p:blipFill>
        <p:spPr>
          <a:xfrm>
            <a:off x="11546631" y="8784877"/>
            <a:ext cx="1199209" cy="502087"/>
          </a:xfrm>
          <a:prstGeom prst="rect">
            <a:avLst/>
          </a:prstGeom>
        </p:spPr>
      </p:pic>
      <p:sp>
        <p:nvSpPr>
          <p:cNvPr id="166" name="Your instance will be launched with the following storage device settings. You can attach additional EBS volumes and instance store volumes to your instance, or edit the settings of the root volume. You can also attach additional EBS volumes after launching an instance, but not instance store volumes."/>
          <p:cNvSpPr txBox="1"/>
          <p:nvPr/>
        </p:nvSpPr>
        <p:spPr>
          <a:xfrm>
            <a:off x="237860" y="1528778"/>
            <a:ext cx="12345823" cy="10088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0" sz="2000"/>
            </a:lvl1pPr>
          </a:lstStyle>
          <a:p>
            <a:pPr/>
            <a:r>
              <a:t>Your instance will be launched with the following storage device settings. You can attach additional EBS volumes and instance store volumes to your instance, or edit the settings of the root volume. You can also attach additional EBS volumes after launching an instance, but not instance store volumes.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